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5" r:id="rId1"/>
  </p:sldMasterIdLst>
  <p:notesMasterIdLst>
    <p:notesMasterId r:id="rId7"/>
  </p:notesMasterIdLst>
  <p:handoutMasterIdLst>
    <p:handoutMasterId r:id="rId8"/>
  </p:handoutMasterIdLst>
  <p:sldIdLst>
    <p:sldId id="664" r:id="rId2"/>
    <p:sldId id="668" r:id="rId3"/>
    <p:sldId id="438" r:id="rId4"/>
    <p:sldId id="665" r:id="rId5"/>
    <p:sldId id="660" r:id="rId6"/>
  </p:sldIdLst>
  <p:sldSz cx="9144000" cy="5143500" type="screen16x9"/>
  <p:notesSz cx="6797675" cy="9928225"/>
  <p:defaultTextStyle>
    <a:lvl1pPr marL="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de-DE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CFF"/>
    <a:srgbClr val="DBE6EE"/>
    <a:srgbClr val="333F50"/>
    <a:srgbClr val="DAA100"/>
    <a:srgbClr val="A2C718"/>
    <a:srgbClr val="3A4560"/>
    <a:srgbClr val="A40000"/>
    <a:srgbClr val="C0910D"/>
    <a:srgbClr val="A1C617"/>
    <a:srgbClr val="446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829" autoAdjust="0"/>
  </p:normalViewPr>
  <p:slideViewPr>
    <p:cSldViewPr>
      <p:cViewPr varScale="1">
        <p:scale>
          <a:sx n="146" d="100"/>
          <a:sy n="146" d="100"/>
        </p:scale>
        <p:origin x="49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9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4" d="100"/>
          <a:sy n="104" d="100"/>
        </p:scale>
        <p:origin x="-3510" y="-10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/>
          <a:lstStyle>
            <a:lvl1pPr algn="r">
              <a:defRPr sz="1200"/>
            </a:lvl1pPr>
          </a:lstStyle>
          <a:p>
            <a:fld id="{B4271C2A-6F90-487D-B10D-2FE320F618FE}" type="datetimeFigureOut">
              <a:rPr lang="de-DE" smtClean="0"/>
              <a:pPr/>
              <a:t>04.12.2020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 anchor="b"/>
          <a:lstStyle>
            <a:lvl1pPr algn="r">
              <a:defRPr sz="1200"/>
            </a:lvl1pPr>
          </a:lstStyle>
          <a:p>
            <a:fld id="{935AD835-ED8C-44BF-9563-7CC7EBE00561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69316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/>
          <a:lstStyle>
            <a:lvl1pPr algn="l" latinLnBrk="0">
              <a:defRPr lang="de-DE" sz="1200"/>
            </a:lvl1pPr>
            <a:extLst/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/>
          <a:lstStyle>
            <a:lvl1pPr algn="r" latinLnBrk="0">
              <a:defRPr lang="de-DE" sz="1200"/>
            </a:lvl1pPr>
            <a:extLst/>
          </a:lstStyle>
          <a:p>
            <a:fld id="{A8ADFD5B-A66C-449C-B6E8-FB716D07777D}" type="datetimeFigureOut">
              <a:rPr lang="de-DE"/>
              <a:pPr/>
              <a:t>04.12.2020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8" tIns="45504" rIns="91008" bIns="45504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008" tIns="45504" rIns="91008" bIns="45504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 anchor="b"/>
          <a:lstStyle>
            <a:lvl1pPr algn="l" latinLnBrk="0">
              <a:defRPr lang="de-DE" sz="1200"/>
            </a:lvl1pPr>
            <a:extLst/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008" tIns="45504" rIns="91008" bIns="45504" rtlCol="0" anchor="b"/>
          <a:lstStyle>
            <a:lvl1pPr algn="r" latinLnBrk="0">
              <a:defRPr lang="de-DE" sz="1200"/>
            </a:lvl1pPr>
            <a:extLst/>
          </a:lstStyle>
          <a:p>
            <a:fld id="{CA5D3BF3-D352-46FC-8343-31F56E6730EA}" type="slidenum">
              <a:rPr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772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de-DE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5EF21-CECC-40C2-BE84-697DF507618C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74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5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01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1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8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6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4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32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16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2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5EDF9-3D79-45DA-8367-2F63551C4C7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2CBF5-17B8-4387-88A6-ABF9F8C64D5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7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1.jp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g"/><Relationship Id="rId15" Type="http://schemas.openxmlformats.org/officeDocument/2006/relationships/image" Target="../media/image22.jpeg"/><Relationship Id="rId10" Type="http://schemas.openxmlformats.org/officeDocument/2006/relationships/image" Target="../media/image17.png"/><Relationship Id="rId4" Type="http://schemas.openxmlformats.org/officeDocument/2006/relationships/image" Target="../media/image1.JPG"/><Relationship Id="rId9" Type="http://schemas.openxmlformats.org/officeDocument/2006/relationships/image" Target="../media/image16.svg"/><Relationship Id="rId1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1.png"/><Relationship Id="rId3" Type="http://schemas.openxmlformats.org/officeDocument/2006/relationships/image" Target="../media/image1.JPG"/><Relationship Id="rId7" Type="http://schemas.openxmlformats.org/officeDocument/2006/relationships/image" Target="../media/image27.svg"/><Relationship Id="rId12" Type="http://schemas.openxmlformats.org/officeDocument/2006/relationships/image" Target="../media/image3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sv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3" Type="http://schemas.openxmlformats.org/officeDocument/2006/relationships/image" Target="../media/image36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image" Target="../media/image8.png"/><Relationship Id="rId5" Type="http://schemas.openxmlformats.org/officeDocument/2006/relationships/image" Target="../media/image37.jpeg"/><Relationship Id="rId10" Type="http://schemas.openxmlformats.org/officeDocument/2006/relationships/image" Target="../media/image7.svg"/><Relationship Id="rId4" Type="http://schemas.microsoft.com/office/2007/relationships/hdphoto" Target="../media/hdphoto4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Helm, Tier enthält.&#10;&#10;Automatisch generierte Beschreibung">
            <a:extLst>
              <a:ext uri="{FF2B5EF4-FFF2-40B4-BE49-F238E27FC236}">
                <a16:creationId xmlns:a16="http://schemas.microsoft.com/office/drawing/2014/main" id="{6B926792-EE43-4198-A372-8C0248AC02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r="51778"/>
          <a:stretch/>
        </p:blipFill>
        <p:spPr>
          <a:xfrm>
            <a:off x="2339520" y="14"/>
            <a:ext cx="3724718" cy="51434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83013C08-0D69-4894-9521-BA00FA679D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18" r="9692"/>
          <a:stretch/>
        </p:blipFill>
        <p:spPr>
          <a:xfrm>
            <a:off x="5523058" y="-13"/>
            <a:ext cx="3620942" cy="51434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9960D74-1197-4762-845B-63C9271B4282}"/>
              </a:ext>
            </a:extLst>
          </p:cNvPr>
          <p:cNvSpPr txBox="1"/>
          <p:nvPr/>
        </p:nvSpPr>
        <p:spPr>
          <a:xfrm>
            <a:off x="1979712" y="2355726"/>
            <a:ext cx="374441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Deine einzigartige </a:t>
            </a:r>
            <a:br>
              <a:rPr lang="de-DE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itchFamily="34" charset="0"/>
                <a:cs typeface="Arial" panose="020B0604020202020204" pitchFamily="34" charset="0"/>
              </a:rPr>
            </a:br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Live-Radioshow</a:t>
            </a:r>
            <a:endParaRPr lang="de-DE" sz="2800" b="1" dirty="0">
              <a:solidFill>
                <a:schemeClr val="tx1">
                  <a:lumMod val="75000"/>
                  <a:lumOff val="25000"/>
                </a:schemeClr>
              </a:solidFill>
              <a:ea typeface="Verdana" pitchFamily="34" charset="0"/>
              <a:cs typeface="Arial" panose="020B0604020202020204" pitchFamily="34" charset="0"/>
            </a:endParaRPr>
          </a:p>
          <a:p>
            <a:r>
              <a:rPr lang="de-DE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+ Social Media Präsenz </a:t>
            </a:r>
          </a:p>
        </p:txBody>
      </p:sp>
      <p:pic>
        <p:nvPicPr>
          <p:cNvPr id="7" name="Bild 7" descr="MannMegaphon.jpg">
            <a:extLst>
              <a:ext uri="{FF2B5EF4-FFF2-40B4-BE49-F238E27FC236}">
                <a16:creationId xmlns:a16="http://schemas.microsoft.com/office/drawing/2014/main" id="{F30FFBD2-59BA-4124-92B2-47CCD6622E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1" r="26366"/>
          <a:stretch>
            <a:fillRect/>
          </a:stretch>
        </p:blipFill>
        <p:spPr bwMode="auto">
          <a:xfrm>
            <a:off x="323528" y="2081674"/>
            <a:ext cx="1194211" cy="2787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B25A3C1-731D-47B5-A10D-7A5EBC6E0A19}"/>
              </a:ext>
            </a:extLst>
          </p:cNvPr>
          <p:cNvSpPr txBox="1"/>
          <p:nvPr/>
        </p:nvSpPr>
        <p:spPr>
          <a:xfrm>
            <a:off x="336041" y="613306"/>
            <a:ext cx="550106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de-DE" sz="2300" dirty="0">
                <a:solidFill>
                  <a:srgbClr val="C0910D"/>
                </a:solidFill>
                <a:latin typeface="Aero" pitchFamily="2" charset="0"/>
              </a:rPr>
              <a:t>Komm ins Radio, mit deinem Thema!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992F094-5CA5-47C9-8208-40610C23E22A}"/>
              </a:ext>
            </a:extLst>
          </p:cNvPr>
          <p:cNvSpPr/>
          <p:nvPr/>
        </p:nvSpPr>
        <p:spPr>
          <a:xfrm rot="19796827">
            <a:off x="1207122" y="1552500"/>
            <a:ext cx="20894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48.000 Hörerkontakte </a:t>
            </a:r>
          </a:p>
          <a:p>
            <a:pPr algn="ctr"/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in einer Woche!</a:t>
            </a:r>
            <a:endParaRPr lang="de-DE" sz="1600" dirty="0">
              <a:solidFill>
                <a:schemeClr val="accent4">
                  <a:lumMod val="75000"/>
                </a:schemeClr>
              </a:solidFill>
              <a:latin typeface="CIDFont+F2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2C8D81D-98C2-4C55-8523-90E3CA76ECDB}"/>
              </a:ext>
            </a:extLst>
          </p:cNvPr>
          <p:cNvSpPr txBox="1"/>
          <p:nvPr/>
        </p:nvSpPr>
        <p:spPr>
          <a:xfrm>
            <a:off x="4050607" y="3912862"/>
            <a:ext cx="1517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4">
                    <a:lumMod val="75000"/>
                  </a:schemeClr>
                </a:solidFill>
                <a:latin typeface="CIDFont+F2"/>
              </a:rPr>
              <a:t>nur 890,- EUR</a:t>
            </a:r>
            <a:endParaRPr lang="de-DE" sz="1100" dirty="0">
              <a:solidFill>
                <a:schemeClr val="accent4">
                  <a:lumMod val="75000"/>
                </a:schemeClr>
              </a:solidFill>
              <a:latin typeface="CIDFont+F2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12F88F18-3ED2-4554-BBAF-6BDE5A864EA9}"/>
              </a:ext>
            </a:extLst>
          </p:cNvPr>
          <p:cNvSpPr txBox="1"/>
          <p:nvPr/>
        </p:nvSpPr>
        <p:spPr>
          <a:xfrm>
            <a:off x="6223731" y="4227934"/>
            <a:ext cx="279020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42928"/>
            <a:r>
              <a:rPr lang="de-DE" sz="1700" dirty="0">
                <a:solidFill>
                  <a:srgbClr val="FFC000">
                    <a:lumMod val="75000"/>
                  </a:srgbClr>
                </a:solidFill>
                <a:latin typeface="Aero" pitchFamily="2" charset="0"/>
              </a:rPr>
              <a:t>Get Your Show! </a:t>
            </a:r>
          </a:p>
          <a:p>
            <a:pPr defTabSz="742928"/>
            <a:r>
              <a:rPr lang="de-DE" sz="1700" dirty="0">
                <a:solidFill>
                  <a:srgbClr val="FFC000">
                    <a:lumMod val="75000"/>
                  </a:srgbClr>
                </a:solidFill>
                <a:latin typeface="Aero" pitchFamily="2" charset="0"/>
              </a:rPr>
              <a:t>Rock Your Business! 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59687E28-278F-4090-AB0E-A44D0BBD5027}"/>
              </a:ext>
            </a:extLst>
          </p:cNvPr>
          <p:cNvSpPr/>
          <p:nvPr/>
        </p:nvSpPr>
        <p:spPr>
          <a:xfrm>
            <a:off x="0" y="4866072"/>
            <a:ext cx="9144000" cy="2979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1200" dirty="0"/>
              <a:t>Jetzt Sendetermin auf Radio SOL international vereinbaren:   </a:t>
            </a:r>
            <a:r>
              <a:rPr lang="de-DE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Gerhard Pellegrini </a:t>
            </a:r>
            <a:r>
              <a:rPr lang="de-DE" sz="1350" dirty="0"/>
              <a:t>| </a:t>
            </a:r>
            <a:r>
              <a:rPr lang="en-US" sz="1350" dirty="0"/>
              <a:t>office@radiosol.at</a:t>
            </a:r>
            <a:r>
              <a:rPr lang="de-DE" sz="1350" dirty="0"/>
              <a:t> | Tel</a:t>
            </a:r>
            <a:r>
              <a:rPr lang="en-US" sz="1350" dirty="0"/>
              <a:t>.: 05 / 95 15 95 5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A98D60B4-D516-47CD-BE1B-E597ACC3B964}"/>
              </a:ext>
            </a:extLst>
          </p:cNvPr>
          <p:cNvSpPr txBox="1"/>
          <p:nvPr/>
        </p:nvSpPr>
        <p:spPr>
          <a:xfrm>
            <a:off x="336041" y="239803"/>
            <a:ext cx="33843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742928"/>
            <a:r>
              <a:rPr lang="de-DE" sz="160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Vorhang auf!</a:t>
            </a:r>
          </a:p>
        </p:txBody>
      </p:sp>
      <p:pic>
        <p:nvPicPr>
          <p:cNvPr id="72" name="Grafik 71" descr="Musik">
            <a:extLst>
              <a:ext uri="{FF2B5EF4-FFF2-40B4-BE49-F238E27FC236}">
                <a16:creationId xmlns:a16="http://schemas.microsoft.com/office/drawing/2014/main" id="{6CE1A393-F082-4FEB-90E7-E744681BD3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2856" y="171871"/>
            <a:ext cx="337228" cy="424827"/>
          </a:xfrm>
          <a:prstGeom prst="rect">
            <a:avLst/>
          </a:prstGeom>
        </p:spPr>
      </p:pic>
      <p:pic>
        <p:nvPicPr>
          <p:cNvPr id="74" name="Grafik 73" descr="Benutzer">
            <a:extLst>
              <a:ext uri="{FF2B5EF4-FFF2-40B4-BE49-F238E27FC236}">
                <a16:creationId xmlns:a16="http://schemas.microsoft.com/office/drawing/2014/main" id="{07D8DAAA-E924-4FA8-89FE-0CF175F2E6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54977" y="123703"/>
            <a:ext cx="503831" cy="503831"/>
          </a:xfrm>
          <a:prstGeom prst="rect">
            <a:avLst/>
          </a:prstGeom>
        </p:spPr>
      </p:pic>
      <p:pic>
        <p:nvPicPr>
          <p:cNvPr id="76" name="Grafik 75" descr="Megafon">
            <a:extLst>
              <a:ext uri="{FF2B5EF4-FFF2-40B4-BE49-F238E27FC236}">
                <a16:creationId xmlns:a16="http://schemas.microsoft.com/office/drawing/2014/main" id="{FC88B496-BBF7-408C-8873-2EEB1CB483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1433936">
            <a:off x="1772369" y="172526"/>
            <a:ext cx="414685" cy="414685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7A051306-E3E0-4303-A5E2-051C71CBEDC9}"/>
              </a:ext>
            </a:extLst>
          </p:cNvPr>
          <p:cNvSpPr txBox="1"/>
          <p:nvPr/>
        </p:nvSpPr>
        <p:spPr>
          <a:xfrm>
            <a:off x="3536517" y="4282194"/>
            <a:ext cx="199306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zzgl. 20% Ust.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 descr="Ein Bild, das Rad, Durchschlag enthält.&#10;&#10;Automatisch generierte Beschreibung">
            <a:extLst>
              <a:ext uri="{FF2B5EF4-FFF2-40B4-BE49-F238E27FC236}">
                <a16:creationId xmlns:a16="http://schemas.microsoft.com/office/drawing/2014/main" id="{FC99B3B9-4A0A-4DA4-BB06-8C9D4E72936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714" y="3372376"/>
            <a:ext cx="1156328" cy="115711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54E00AF1-DB57-456D-AB76-E09778BD2024}"/>
              </a:ext>
            </a:extLst>
          </p:cNvPr>
          <p:cNvSpPr txBox="1"/>
          <p:nvPr/>
        </p:nvSpPr>
        <p:spPr>
          <a:xfrm rot="16200000">
            <a:off x="7977688" y="792862"/>
            <a:ext cx="18922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bg1">
                    <a:lumMod val="85000"/>
                  </a:schemeClr>
                </a:solidFill>
                <a:latin typeface="CIDFont+F4"/>
              </a:rPr>
              <a:t>www.radioSOL.at 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974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D427DF58-8555-42EC-9D9B-2EBA56B938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23"/>
          <a:stretch/>
        </p:blipFill>
        <p:spPr>
          <a:xfrm>
            <a:off x="1145827" y="1589977"/>
            <a:ext cx="5800229" cy="2830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Grafik 13" descr="Ein Bild, das Helm, Tier enthält.&#10;&#10;Automatisch generierte Beschreibung">
            <a:extLst>
              <a:ext uri="{FF2B5EF4-FFF2-40B4-BE49-F238E27FC236}">
                <a16:creationId xmlns:a16="http://schemas.microsoft.com/office/drawing/2014/main" id="{C9A70F5C-F46C-44EF-915E-43A8643C79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r="51778"/>
          <a:stretch/>
        </p:blipFill>
        <p:spPr>
          <a:xfrm>
            <a:off x="6289244" y="-3879"/>
            <a:ext cx="2838136" cy="51434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>
        <p:nvSpPr>
          <p:cNvPr id="9" name="Textfeld 8"/>
          <p:cNvSpPr txBox="1"/>
          <p:nvPr/>
        </p:nvSpPr>
        <p:spPr>
          <a:xfrm>
            <a:off x="1619673" y="313224"/>
            <a:ext cx="7380356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50" dirty="0">
                <a:solidFill>
                  <a:schemeClr val="accent4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ero" pitchFamily="2" charset="0"/>
              </a:rPr>
              <a:t>Vorhang auf! Starte durch mit Radio SOL international.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07"/>
            <a:ext cx="1070729" cy="788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Stern: 32 Zacken 22">
            <a:extLst>
              <a:ext uri="{FF2B5EF4-FFF2-40B4-BE49-F238E27FC236}">
                <a16:creationId xmlns:a16="http://schemas.microsoft.com/office/drawing/2014/main" id="{767CAF48-E57A-4C3F-AC42-E904950CDA55}"/>
              </a:ext>
            </a:extLst>
          </p:cNvPr>
          <p:cNvSpPr/>
          <p:nvPr/>
        </p:nvSpPr>
        <p:spPr>
          <a:xfrm flipV="1">
            <a:off x="5771537" y="2428445"/>
            <a:ext cx="360040" cy="360040"/>
          </a:xfrm>
          <a:prstGeom prst="star32">
            <a:avLst>
              <a:gd name="adj" fmla="val 1013571"/>
            </a:avLst>
          </a:prstGeom>
          <a:noFill/>
          <a:ln w="57150">
            <a:solidFill>
              <a:srgbClr val="DAA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dirty="0">
              <a:solidFill>
                <a:srgbClr val="333F50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962019D-9092-4B31-88C6-8EF028E4B4A0}"/>
              </a:ext>
            </a:extLst>
          </p:cNvPr>
          <p:cNvSpPr/>
          <p:nvPr/>
        </p:nvSpPr>
        <p:spPr>
          <a:xfrm rot="10800000">
            <a:off x="5148065" y="3808080"/>
            <a:ext cx="15888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dirty="0">
                <a:solidFill>
                  <a:srgbClr val="333F50"/>
                </a:solidFill>
                <a:latin typeface="Aero" pitchFamily="2" charset="0"/>
              </a:rPr>
              <a:t>(</a:t>
            </a:r>
            <a:r>
              <a:rPr lang="de-DE" sz="3200" dirty="0">
                <a:solidFill>
                  <a:srgbClr val="333F50"/>
                </a:solidFill>
                <a:latin typeface="Aero" pitchFamily="2" charset="0"/>
              </a:rPr>
              <a:t>(</a:t>
            </a:r>
            <a:r>
              <a:rPr lang="de-DE" sz="2400" dirty="0">
                <a:solidFill>
                  <a:srgbClr val="333F50"/>
                </a:solidFill>
                <a:latin typeface="Aero" pitchFamily="2" charset="0"/>
              </a:rPr>
              <a:t>(      )</a:t>
            </a:r>
            <a:r>
              <a:rPr lang="de-DE" sz="3200" dirty="0">
                <a:solidFill>
                  <a:srgbClr val="333F50"/>
                </a:solidFill>
                <a:latin typeface="Aero" pitchFamily="2" charset="0"/>
              </a:rPr>
              <a:t>)</a:t>
            </a:r>
            <a:r>
              <a:rPr lang="de-DE" sz="4000" dirty="0">
                <a:solidFill>
                  <a:srgbClr val="333F50"/>
                </a:solidFill>
                <a:latin typeface="Aero" pitchFamily="2" charset="0"/>
              </a:rPr>
              <a:t>)</a:t>
            </a:r>
            <a:endParaRPr lang="de-DE" sz="4000" dirty="0">
              <a:solidFill>
                <a:srgbClr val="C0910D"/>
              </a:solidFill>
              <a:latin typeface="Aero" pitchFamily="2" charset="0"/>
            </a:endParaRPr>
          </a:p>
        </p:txBody>
      </p:sp>
      <p:pic>
        <p:nvPicPr>
          <p:cNvPr id="12" name="Grafik 11" descr="Erdkugel Afrika und Europa">
            <a:extLst>
              <a:ext uri="{FF2B5EF4-FFF2-40B4-BE49-F238E27FC236}">
                <a16:creationId xmlns:a16="http://schemas.microsoft.com/office/drawing/2014/main" id="{806F0C5E-3D5C-4E76-B52D-AD6A1AFC1F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7055" y="3785268"/>
            <a:ext cx="598875" cy="598875"/>
          </a:xfrm>
          <a:prstGeom prst="rect">
            <a:avLst/>
          </a:prstGeom>
        </p:spPr>
      </p:pic>
      <p:pic>
        <p:nvPicPr>
          <p:cNvPr id="36" name="Grafik 35" descr="Funkmast">
            <a:extLst>
              <a:ext uri="{FF2B5EF4-FFF2-40B4-BE49-F238E27FC236}">
                <a16:creationId xmlns:a16="http://schemas.microsoft.com/office/drawing/2014/main" id="{40617D4F-0AD3-4A55-BF42-ED513D123F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93592" y="1846962"/>
            <a:ext cx="598875" cy="598875"/>
          </a:xfrm>
          <a:prstGeom prst="rect">
            <a:avLst/>
          </a:prstGeom>
        </p:spPr>
      </p:pic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26FDB50C-B160-44E2-84AC-FD37C160A25F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6131577" y="2369043"/>
            <a:ext cx="805324" cy="239422"/>
          </a:xfrm>
          <a:prstGeom prst="straightConnector1">
            <a:avLst/>
          </a:prstGeom>
          <a:ln w="76200">
            <a:solidFill>
              <a:srgbClr val="DAA1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BBF0BD16-464D-42BC-A45F-8BE45F31E4FA}"/>
              </a:ext>
            </a:extLst>
          </p:cNvPr>
          <p:cNvCxnSpPr>
            <a:cxnSpLocks/>
          </p:cNvCxnSpPr>
          <p:nvPr/>
        </p:nvCxnSpPr>
        <p:spPr>
          <a:xfrm flipH="1">
            <a:off x="6501776" y="1443493"/>
            <a:ext cx="459608" cy="601468"/>
          </a:xfrm>
          <a:prstGeom prst="straightConnector1">
            <a:avLst/>
          </a:prstGeom>
          <a:ln w="76200">
            <a:solidFill>
              <a:srgbClr val="A2C718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63BD96EF-EF9F-446B-BFFA-B43A31DB7514}"/>
              </a:ext>
            </a:extLst>
          </p:cNvPr>
          <p:cNvCxnSpPr>
            <a:cxnSpLocks/>
          </p:cNvCxnSpPr>
          <p:nvPr/>
        </p:nvCxnSpPr>
        <p:spPr>
          <a:xfrm flipH="1" flipV="1">
            <a:off x="6322043" y="3097090"/>
            <a:ext cx="614856" cy="181172"/>
          </a:xfrm>
          <a:prstGeom prst="straightConnector1">
            <a:avLst/>
          </a:prstGeom>
          <a:ln w="762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2653475B-D52D-4184-81C3-B38F55EA3489}"/>
              </a:ext>
            </a:extLst>
          </p:cNvPr>
          <p:cNvCxnSpPr>
            <a:cxnSpLocks/>
          </p:cNvCxnSpPr>
          <p:nvPr/>
        </p:nvCxnSpPr>
        <p:spPr>
          <a:xfrm flipH="1">
            <a:off x="6635209" y="4096139"/>
            <a:ext cx="326175" cy="0"/>
          </a:xfrm>
          <a:prstGeom prst="straightConnector1">
            <a:avLst/>
          </a:prstGeom>
          <a:ln w="76200">
            <a:solidFill>
              <a:srgbClr val="333F5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>
            <a:extLst>
              <a:ext uri="{FF2B5EF4-FFF2-40B4-BE49-F238E27FC236}">
                <a16:creationId xmlns:a16="http://schemas.microsoft.com/office/drawing/2014/main" id="{744ED90D-1FB8-46AF-86B8-C866ABE17791}"/>
              </a:ext>
            </a:extLst>
          </p:cNvPr>
          <p:cNvSpPr/>
          <p:nvPr/>
        </p:nvSpPr>
        <p:spPr>
          <a:xfrm>
            <a:off x="1619672" y="658464"/>
            <a:ext cx="7056784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50" b="1" dirty="0">
                <a:solidFill>
                  <a:schemeClr val="bg1">
                    <a:lumMod val="65000"/>
                  </a:schemeClr>
                </a:solidFill>
                <a:latin typeface="CIDFont+F2"/>
              </a:rPr>
              <a:t>Medien bilden Meinung. Deine technische Reichweite im Sendegebiet von Radio SOL: </a:t>
            </a:r>
          </a:p>
          <a:p>
            <a:r>
              <a:rPr lang="de-DE" sz="1400" b="1" dirty="0">
                <a:solidFill>
                  <a:schemeClr val="bg1">
                    <a:lumMod val="65000"/>
                  </a:schemeClr>
                </a:solidFill>
                <a:latin typeface="CIDFont+F2"/>
              </a:rPr>
              <a:t>Mehr als 3 Mio. Menschen! Davon 30.000 HörerInnen Tag für Tag (=Tageshörer-Reichweite). </a:t>
            </a:r>
            <a:endParaRPr lang="de-DE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A8766989-8F10-4D36-8030-E5ADA988A8E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5" t="17756" r="26736" b="19705"/>
          <a:stretch/>
        </p:blipFill>
        <p:spPr>
          <a:xfrm>
            <a:off x="370515" y="3939902"/>
            <a:ext cx="1070730" cy="1094442"/>
          </a:xfrm>
          <a:prstGeom prst="rect">
            <a:avLst/>
          </a:prstGeom>
        </p:spPr>
      </p:pic>
      <p:sp>
        <p:nvSpPr>
          <p:cNvPr id="28" name="Stern: 32 Zacken 27">
            <a:extLst>
              <a:ext uri="{FF2B5EF4-FFF2-40B4-BE49-F238E27FC236}">
                <a16:creationId xmlns:a16="http://schemas.microsoft.com/office/drawing/2014/main" id="{A87C60D5-2E9F-4D60-9342-FDC08B4A8DDE}"/>
              </a:ext>
            </a:extLst>
          </p:cNvPr>
          <p:cNvSpPr/>
          <p:nvPr/>
        </p:nvSpPr>
        <p:spPr>
          <a:xfrm>
            <a:off x="604931" y="4096139"/>
            <a:ext cx="407462" cy="388776"/>
          </a:xfrm>
          <a:prstGeom prst="star32">
            <a:avLst>
              <a:gd name="adj" fmla="val 101357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Stern: 32 Zacken 29">
            <a:extLst>
              <a:ext uri="{FF2B5EF4-FFF2-40B4-BE49-F238E27FC236}">
                <a16:creationId xmlns:a16="http://schemas.microsoft.com/office/drawing/2014/main" id="{B0CFB902-AE66-4FFF-971F-E2E029B0CE66}"/>
              </a:ext>
            </a:extLst>
          </p:cNvPr>
          <p:cNvSpPr/>
          <p:nvPr/>
        </p:nvSpPr>
        <p:spPr>
          <a:xfrm flipH="1" flipV="1">
            <a:off x="781357" y="4257485"/>
            <a:ext cx="54610" cy="66084"/>
          </a:xfrm>
          <a:prstGeom prst="star32">
            <a:avLst>
              <a:gd name="adj" fmla="val 101357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Stern: 32 Zacken 19">
            <a:extLst>
              <a:ext uri="{FF2B5EF4-FFF2-40B4-BE49-F238E27FC236}">
                <a16:creationId xmlns:a16="http://schemas.microsoft.com/office/drawing/2014/main" id="{3B134AB3-20DB-4973-81FF-E05224008374}"/>
              </a:ext>
            </a:extLst>
          </p:cNvPr>
          <p:cNvSpPr/>
          <p:nvPr/>
        </p:nvSpPr>
        <p:spPr>
          <a:xfrm>
            <a:off x="683567" y="4171169"/>
            <a:ext cx="250189" cy="238716"/>
          </a:xfrm>
          <a:prstGeom prst="star32">
            <a:avLst>
              <a:gd name="adj" fmla="val 1013571"/>
            </a:avLst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4DE3560-5D20-4037-BFCF-9C3C22EF16CD}"/>
              </a:ext>
            </a:extLst>
          </p:cNvPr>
          <p:cNvSpPr/>
          <p:nvPr/>
        </p:nvSpPr>
        <p:spPr>
          <a:xfrm>
            <a:off x="6918793" y="1203598"/>
            <a:ext cx="2061045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rgbClr val="98BB17"/>
                </a:solidFill>
                <a:latin typeface="Aero" pitchFamily="2" charset="0"/>
              </a:rPr>
              <a:t>DAB+</a:t>
            </a:r>
            <a:r>
              <a:rPr lang="de-DE" sz="1350" dirty="0">
                <a:solidFill>
                  <a:schemeClr val="accent6">
                    <a:lumMod val="75000"/>
                  </a:schemeClr>
                </a:solidFill>
                <a:latin typeface="Aero" pitchFamily="2" charset="0"/>
              </a:rPr>
              <a:t> </a:t>
            </a:r>
            <a:br>
              <a:rPr lang="de-DE" sz="1350" dirty="0">
                <a:solidFill>
                  <a:schemeClr val="accent6">
                    <a:lumMod val="75000"/>
                  </a:schemeClr>
                </a:solidFill>
                <a:latin typeface="Aero" pitchFamily="2" charset="0"/>
              </a:rPr>
            </a:b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Wien, Weinviertel, Industrieviertel, </a:t>
            </a:r>
            <a:b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</a:b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15.000 Hörer täglich</a:t>
            </a:r>
          </a:p>
          <a:p>
            <a:endParaRPr lang="de-DE" sz="700" dirty="0">
              <a:solidFill>
                <a:srgbClr val="7F7F7F"/>
              </a:solidFill>
              <a:latin typeface="CIDFont+F4"/>
            </a:endParaRPr>
          </a:p>
          <a:p>
            <a:r>
              <a:rPr lang="de-DE" sz="1600" dirty="0">
                <a:solidFill>
                  <a:srgbClr val="C0910D"/>
                </a:solidFill>
                <a:latin typeface="Aero" pitchFamily="2" charset="0"/>
              </a:rPr>
              <a:t>UKW 105.1 </a:t>
            </a:r>
            <a:br>
              <a:rPr lang="de-DE" sz="1350" dirty="0">
                <a:solidFill>
                  <a:schemeClr val="tx2">
                    <a:lumMod val="75000"/>
                  </a:schemeClr>
                </a:solidFill>
                <a:latin typeface="Aero" pitchFamily="2" charset="0"/>
              </a:rPr>
            </a:b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Wien-Süd, Mödling, Wiener Neudorf, weitere</a:t>
            </a:r>
            <a:b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</a:b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15.000 Hörer täglich</a:t>
            </a:r>
            <a:br>
              <a:rPr lang="de-DE" sz="1350" dirty="0">
                <a:solidFill>
                  <a:srgbClr val="7F7F7F"/>
                </a:solidFill>
                <a:latin typeface="CIDFont+F4"/>
              </a:rPr>
            </a:br>
            <a:endParaRPr lang="de-DE" sz="700" dirty="0">
              <a:solidFill>
                <a:srgbClr val="7F7F7F"/>
              </a:solidFill>
              <a:latin typeface="CIDFont+F4"/>
            </a:endParaRPr>
          </a:p>
          <a:p>
            <a:r>
              <a:rPr lang="de-DE" sz="1600" dirty="0">
                <a:solidFill>
                  <a:schemeClr val="bg1">
                    <a:lumMod val="50000"/>
                  </a:schemeClr>
                </a:solidFill>
                <a:latin typeface="Aero" pitchFamily="2" charset="0"/>
              </a:rPr>
              <a:t>Kabel</a:t>
            </a:r>
            <a:r>
              <a:rPr lang="de-DE" sz="900" dirty="0">
                <a:solidFill>
                  <a:schemeClr val="bg1">
                    <a:lumMod val="50000"/>
                  </a:schemeClr>
                </a:solidFill>
                <a:latin typeface="Aero" pitchFamily="2" charset="0"/>
              </a:rPr>
              <a:t> </a:t>
            </a:r>
            <a:r>
              <a:rPr lang="de-DE" sz="1600" dirty="0">
                <a:solidFill>
                  <a:schemeClr val="bg1">
                    <a:lumMod val="50000"/>
                  </a:schemeClr>
                </a:solidFill>
                <a:latin typeface="Aero" pitchFamily="2" charset="0"/>
              </a:rPr>
              <a:t>TV</a:t>
            </a:r>
            <a:r>
              <a:rPr lang="de-DE" sz="1600" dirty="0">
                <a:solidFill>
                  <a:schemeClr val="bg1">
                    <a:lumMod val="50000"/>
                  </a:schemeClr>
                </a:solidFill>
                <a:latin typeface="CIDFont+F4"/>
              </a:rPr>
              <a:t> </a:t>
            </a:r>
            <a:br>
              <a:rPr lang="de-DE" sz="1350" dirty="0">
                <a:solidFill>
                  <a:srgbClr val="7F7F7F"/>
                </a:solidFill>
                <a:latin typeface="CIDFont+F4"/>
              </a:rPr>
            </a:b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Niederösterreich, Burgenland</a:t>
            </a:r>
          </a:p>
          <a:p>
            <a:endParaRPr lang="de-DE" sz="800" dirty="0">
              <a:solidFill>
                <a:srgbClr val="7F7F7F"/>
              </a:solidFill>
              <a:latin typeface="CIDFont+F4"/>
            </a:endParaRPr>
          </a:p>
          <a:p>
            <a:r>
              <a:rPr lang="de-DE" sz="1600" dirty="0">
                <a:solidFill>
                  <a:srgbClr val="333F50"/>
                </a:solidFill>
                <a:latin typeface="Aero" pitchFamily="2" charset="0"/>
              </a:rPr>
              <a:t>WEB</a:t>
            </a:r>
            <a:r>
              <a:rPr lang="de-DE" sz="1350" dirty="0">
                <a:solidFill>
                  <a:srgbClr val="333F50"/>
                </a:solidFill>
                <a:latin typeface="Aero" pitchFamily="2" charset="0"/>
              </a:rPr>
              <a:t> </a:t>
            </a:r>
          </a:p>
          <a:p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international </a:t>
            </a:r>
          </a:p>
          <a:p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www.radioSOL.at</a:t>
            </a:r>
            <a:r>
              <a:rPr lang="de-DE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 </a:t>
            </a: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/.de</a:t>
            </a:r>
            <a:r>
              <a:rPr lang="de-DE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 </a:t>
            </a:r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/.eu</a:t>
            </a:r>
          </a:p>
        </p:txBody>
      </p:sp>
      <p:pic>
        <p:nvPicPr>
          <p:cNvPr id="27" name="Grafik 26" descr="Ein Bild, das Erste Hilfe-Kasten enthält.&#10;&#10;Automatisch generierte Beschreibung">
            <a:extLst>
              <a:ext uri="{FF2B5EF4-FFF2-40B4-BE49-F238E27FC236}">
                <a16:creationId xmlns:a16="http://schemas.microsoft.com/office/drawing/2014/main" id="{8C9A19B3-63CC-4A50-9953-417B4BE579E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631520"/>
            <a:ext cx="316494" cy="316494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6B2B169F-23F8-4C65-9879-92524FFEAD43}"/>
              </a:ext>
            </a:extLst>
          </p:cNvPr>
          <p:cNvSpPr/>
          <p:nvPr/>
        </p:nvSpPr>
        <p:spPr>
          <a:xfrm>
            <a:off x="6883580" y="4647932"/>
            <a:ext cx="206104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CIDFont+F4"/>
              </a:rPr>
              <a:t>facebook.com/planetSOL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5CFC0500-8BFB-4A1D-9E41-1852F2F38BBE}"/>
              </a:ext>
            </a:extLst>
          </p:cNvPr>
          <p:cNvGrpSpPr/>
          <p:nvPr/>
        </p:nvGrpSpPr>
        <p:grpSpPr>
          <a:xfrm>
            <a:off x="318841" y="1235566"/>
            <a:ext cx="1302778" cy="1301905"/>
            <a:chOff x="200363" y="1890066"/>
            <a:chExt cx="1871898" cy="1913354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D52D8A94-99F6-4AA1-AD8E-63106B2778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5" t="17756" r="26736" b="19705"/>
            <a:stretch/>
          </p:blipFill>
          <p:spPr>
            <a:xfrm>
              <a:off x="200363" y="1890066"/>
              <a:ext cx="1871898" cy="1913354"/>
            </a:xfrm>
            <a:prstGeom prst="rect">
              <a:avLst/>
            </a:prstGeom>
          </p:spPr>
        </p:pic>
        <p:sp>
          <p:nvSpPr>
            <p:cNvPr id="33" name="Stern: 32 Zacken 32">
              <a:extLst>
                <a:ext uri="{FF2B5EF4-FFF2-40B4-BE49-F238E27FC236}">
                  <a16:creationId xmlns:a16="http://schemas.microsoft.com/office/drawing/2014/main" id="{FB8BAF98-0902-4695-A08D-7D0EFAC31448}"/>
                </a:ext>
              </a:extLst>
            </p:cNvPr>
            <p:cNvSpPr/>
            <p:nvPr/>
          </p:nvSpPr>
          <p:spPr>
            <a:xfrm>
              <a:off x="524366" y="2222109"/>
              <a:ext cx="1221617" cy="1296144"/>
            </a:xfrm>
            <a:prstGeom prst="star32">
              <a:avLst>
                <a:gd name="adj" fmla="val 1013571"/>
              </a:avLst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 sz="1100"/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84186E30-8069-451B-9286-90E7AC334F76}"/>
                </a:ext>
              </a:extLst>
            </p:cNvPr>
            <p:cNvSpPr/>
            <p:nvPr/>
          </p:nvSpPr>
          <p:spPr>
            <a:xfrm rot="19900566">
              <a:off x="474353" y="2473577"/>
              <a:ext cx="1338664" cy="7463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AT" sz="900" dirty="0">
                  <a:solidFill>
                    <a:schemeClr val="accent4">
                      <a:lumMod val="75000"/>
                    </a:schemeClr>
                  </a:solidFill>
                  <a:latin typeface="Aero" pitchFamily="2" charset="0"/>
                </a:rPr>
                <a:t>Radio SOL</a:t>
              </a:r>
            </a:p>
            <a:p>
              <a:pPr algn="ctr"/>
              <a:r>
                <a:rPr lang="de-AT" sz="1000" dirty="0">
                  <a:solidFill>
                    <a:schemeClr val="accent4">
                      <a:lumMod val="75000"/>
                    </a:schemeClr>
                  </a:solidFill>
                  <a:latin typeface="CIDFont+F2"/>
                </a:rPr>
                <a:t>Die Sonne am </a:t>
              </a:r>
            </a:p>
            <a:p>
              <a:pPr algn="ctr"/>
              <a:r>
                <a:rPr lang="de-AT" sz="800" dirty="0">
                  <a:solidFill>
                    <a:schemeClr val="accent4">
                      <a:lumMod val="75000"/>
                    </a:schemeClr>
                  </a:solidFill>
                  <a:latin typeface="CIDFont+F2"/>
                </a:rPr>
                <a:t>Medienhimmel</a:t>
              </a:r>
              <a:endParaRPr lang="de-DE" sz="800" dirty="0">
                <a:solidFill>
                  <a:schemeClr val="accent4">
                    <a:lumMod val="75000"/>
                  </a:schemeClr>
                </a:solidFill>
                <a:latin typeface="CIDFont+F2"/>
              </a:endParaRPr>
            </a:p>
          </p:txBody>
        </p:sp>
      </p:grpSp>
      <p:pic>
        <p:nvPicPr>
          <p:cNvPr id="89" name="Grafik 88" descr="Ein Bild, das Elektronik, Monitor, sitzend, klein enthält.&#10;&#10;Automatisch generierte Beschreibung">
            <a:extLst>
              <a:ext uri="{FF2B5EF4-FFF2-40B4-BE49-F238E27FC236}">
                <a16:creationId xmlns:a16="http://schemas.microsoft.com/office/drawing/2014/main" id="{319CE49C-ED1B-471F-8589-E53BD338BB6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4" b="1"/>
          <a:stretch/>
        </p:blipFill>
        <p:spPr>
          <a:xfrm>
            <a:off x="1762923" y="2455001"/>
            <a:ext cx="2232071" cy="1983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0" name="Grafik 89" descr="Ein Bild, das Wasser, draußen, Stadt, Gebäude enthält.&#10;&#10;Automatisch generierte Beschreibung">
            <a:extLst>
              <a:ext uri="{FF2B5EF4-FFF2-40B4-BE49-F238E27FC236}">
                <a16:creationId xmlns:a16="http://schemas.microsoft.com/office/drawing/2014/main" id="{A5F32A34-8B0A-446C-8FC4-7856544427F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630" y="2420468"/>
            <a:ext cx="1384118" cy="106669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1" name="Rechteck 90">
            <a:extLst>
              <a:ext uri="{FF2B5EF4-FFF2-40B4-BE49-F238E27FC236}">
                <a16:creationId xmlns:a16="http://schemas.microsoft.com/office/drawing/2014/main" id="{3EE3ADA9-74BB-4453-81C5-1726DF74D921}"/>
              </a:ext>
            </a:extLst>
          </p:cNvPr>
          <p:cNvSpPr/>
          <p:nvPr/>
        </p:nvSpPr>
        <p:spPr>
          <a:xfrm rot="21253454">
            <a:off x="4029728" y="2653987"/>
            <a:ext cx="708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1000" dirty="0">
                <a:solidFill>
                  <a:schemeClr val="bg1"/>
                </a:solidFill>
                <a:latin typeface="CIDFont+F4"/>
              </a:rPr>
              <a:t>DC-Tower</a:t>
            </a:r>
          </a:p>
          <a:p>
            <a:pPr algn="r"/>
            <a:r>
              <a:rPr lang="de-DE" sz="1000" dirty="0">
                <a:solidFill>
                  <a:schemeClr val="bg1"/>
                </a:solidFill>
                <a:latin typeface="CIDFont+F4"/>
              </a:rPr>
              <a:t>Vienna</a:t>
            </a:r>
            <a:endParaRPr lang="de-DE" sz="1000" dirty="0">
              <a:solidFill>
                <a:schemeClr val="bg1"/>
              </a:solidFill>
            </a:endParaRPr>
          </a:p>
        </p:txBody>
      </p:sp>
      <p:cxnSp>
        <p:nvCxnSpPr>
          <p:cNvPr id="92" name="Gerade Verbindung mit Pfeil 91">
            <a:extLst>
              <a:ext uri="{FF2B5EF4-FFF2-40B4-BE49-F238E27FC236}">
                <a16:creationId xmlns:a16="http://schemas.microsoft.com/office/drawing/2014/main" id="{B036C16D-2628-4D66-8066-7A01B67B4992}"/>
              </a:ext>
            </a:extLst>
          </p:cNvPr>
          <p:cNvCxnSpPr>
            <a:cxnSpLocks/>
          </p:cNvCxnSpPr>
          <p:nvPr/>
        </p:nvCxnSpPr>
        <p:spPr>
          <a:xfrm flipV="1">
            <a:off x="5043660" y="2411308"/>
            <a:ext cx="982168" cy="55824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hteck 92">
            <a:extLst>
              <a:ext uri="{FF2B5EF4-FFF2-40B4-BE49-F238E27FC236}">
                <a16:creationId xmlns:a16="http://schemas.microsoft.com/office/drawing/2014/main" id="{6F5AAB12-7DAC-4E00-9202-888564CA71F7}"/>
              </a:ext>
            </a:extLst>
          </p:cNvPr>
          <p:cNvSpPr/>
          <p:nvPr/>
        </p:nvSpPr>
        <p:spPr>
          <a:xfrm rot="10496383">
            <a:off x="4471563" y="2354512"/>
            <a:ext cx="5645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(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(</a:t>
            </a:r>
            <a:r>
              <a:rPr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(   )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)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)</a:t>
            </a:r>
          </a:p>
        </p:txBody>
      </p:sp>
      <p:pic>
        <p:nvPicPr>
          <p:cNvPr id="88" name="Grafik 87">
            <a:extLst>
              <a:ext uri="{FF2B5EF4-FFF2-40B4-BE49-F238E27FC236}">
                <a16:creationId xmlns:a16="http://schemas.microsoft.com/office/drawing/2014/main" id="{11EB7280-72EB-4BF8-82FE-14E73C8C1B4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57" y="2442170"/>
            <a:ext cx="1459744" cy="1616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" name="Sprechblase: oval 56">
            <a:extLst>
              <a:ext uri="{FF2B5EF4-FFF2-40B4-BE49-F238E27FC236}">
                <a16:creationId xmlns:a16="http://schemas.microsoft.com/office/drawing/2014/main" id="{60C520E1-24DF-43D5-90F2-74578877E3D7}"/>
              </a:ext>
            </a:extLst>
          </p:cNvPr>
          <p:cNvSpPr/>
          <p:nvPr/>
        </p:nvSpPr>
        <p:spPr>
          <a:xfrm>
            <a:off x="2107082" y="1323532"/>
            <a:ext cx="2382415" cy="1206940"/>
          </a:xfrm>
          <a:prstGeom prst="wedgeEllipseCallout">
            <a:avLst>
              <a:gd name="adj1" fmla="val 44159"/>
              <a:gd name="adj2" fmla="val 60418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Sprechblase: oval 54">
            <a:extLst>
              <a:ext uri="{FF2B5EF4-FFF2-40B4-BE49-F238E27FC236}">
                <a16:creationId xmlns:a16="http://schemas.microsoft.com/office/drawing/2014/main" id="{E0FFFEAE-8E21-4FD9-A4F8-482675F24ACF}"/>
              </a:ext>
            </a:extLst>
          </p:cNvPr>
          <p:cNvSpPr/>
          <p:nvPr/>
        </p:nvSpPr>
        <p:spPr>
          <a:xfrm>
            <a:off x="2128646" y="1328894"/>
            <a:ext cx="2382415" cy="1206940"/>
          </a:xfrm>
          <a:prstGeom prst="wedgeEllipseCallout">
            <a:avLst>
              <a:gd name="adj1" fmla="val -10263"/>
              <a:gd name="adj2" fmla="val 8473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Rechteck: abgerundete Ecken 99">
            <a:extLst>
              <a:ext uri="{FF2B5EF4-FFF2-40B4-BE49-F238E27FC236}">
                <a16:creationId xmlns:a16="http://schemas.microsoft.com/office/drawing/2014/main" id="{214236F3-C7F3-4FBA-BD8C-DB35C304D733}"/>
              </a:ext>
            </a:extLst>
          </p:cNvPr>
          <p:cNvSpPr/>
          <p:nvPr/>
        </p:nvSpPr>
        <p:spPr>
          <a:xfrm>
            <a:off x="1081658" y="2833955"/>
            <a:ext cx="411337" cy="474264"/>
          </a:xfrm>
          <a:prstGeom prst="roundRect">
            <a:avLst/>
          </a:prstGeom>
          <a:solidFill>
            <a:srgbClr val="F4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5" name="Grafik 94">
            <a:extLst>
              <a:ext uri="{FF2B5EF4-FFF2-40B4-BE49-F238E27FC236}">
                <a16:creationId xmlns:a16="http://schemas.microsoft.com/office/drawing/2014/main" id="{FDAE07B0-F124-4952-AA34-B1882BF0350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15" y="2909625"/>
            <a:ext cx="377536" cy="171740"/>
          </a:xfrm>
          <a:prstGeom prst="rect">
            <a:avLst/>
          </a:prstGeom>
        </p:spPr>
      </p:pic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3907ED1B-F2C1-44C9-AA88-A241C8C7484D}"/>
              </a:ext>
            </a:extLst>
          </p:cNvPr>
          <p:cNvSpPr/>
          <p:nvPr/>
        </p:nvSpPr>
        <p:spPr>
          <a:xfrm>
            <a:off x="2112835" y="1323532"/>
            <a:ext cx="2382415" cy="1206940"/>
          </a:xfrm>
          <a:prstGeom prst="wedgeEllipseCallout">
            <a:avLst>
              <a:gd name="adj1" fmla="val -78758"/>
              <a:gd name="adj2" fmla="val 78236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17C2DD9-2296-4A89-BF94-73266CF249A1}"/>
              </a:ext>
            </a:extLst>
          </p:cNvPr>
          <p:cNvSpPr/>
          <p:nvPr/>
        </p:nvSpPr>
        <p:spPr>
          <a:xfrm>
            <a:off x="2398189" y="1863058"/>
            <a:ext cx="190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AT" sz="1200" dirty="0">
                <a:latin typeface="CIDFont+F2"/>
              </a:rPr>
              <a:t>…international + regional +</a:t>
            </a:r>
            <a:r>
              <a:rPr lang="de-DE" sz="1200" dirty="0">
                <a:latin typeface="CIDFont+F2"/>
              </a:rPr>
              <a:t> </a:t>
            </a:r>
            <a:br>
              <a:rPr lang="de-DE" sz="1200" dirty="0">
                <a:latin typeface="CIDFont+F2"/>
              </a:rPr>
            </a:br>
            <a:r>
              <a:rPr lang="de-DE" sz="1200" dirty="0">
                <a:latin typeface="CIDFont+F2"/>
              </a:rPr>
              <a:t>total lokal am Smartphone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813C9E8-56C8-4518-A70E-9FFE4542B121}"/>
              </a:ext>
            </a:extLst>
          </p:cNvPr>
          <p:cNvSpPr/>
          <p:nvPr/>
        </p:nvSpPr>
        <p:spPr>
          <a:xfrm>
            <a:off x="2252898" y="1532967"/>
            <a:ext cx="21516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100" b="1" dirty="0">
                <a:solidFill>
                  <a:srgbClr val="A40000"/>
                </a:solidFill>
              </a:rPr>
              <a:t>Deine Botschaft…</a:t>
            </a:r>
            <a:endParaRPr lang="de-DE" sz="2100" dirty="0">
              <a:solidFill>
                <a:srgbClr val="A40000"/>
              </a:solidFill>
            </a:endParaRPr>
          </a:p>
        </p:txBody>
      </p:sp>
      <p:sp>
        <p:nvSpPr>
          <p:cNvPr id="104" name="Rechteck 103">
            <a:extLst>
              <a:ext uri="{FF2B5EF4-FFF2-40B4-BE49-F238E27FC236}">
                <a16:creationId xmlns:a16="http://schemas.microsoft.com/office/drawing/2014/main" id="{A5C5ECC2-26DD-46E3-BB4B-CDF993003CF2}"/>
              </a:ext>
            </a:extLst>
          </p:cNvPr>
          <p:cNvSpPr/>
          <p:nvPr/>
        </p:nvSpPr>
        <p:spPr>
          <a:xfrm>
            <a:off x="1344044" y="4530762"/>
            <a:ext cx="5109187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42928"/>
            <a:r>
              <a:rPr lang="de-DE" sz="1600" dirty="0">
                <a:solidFill>
                  <a:srgbClr val="FFC000">
                    <a:lumMod val="75000"/>
                  </a:srgbClr>
                </a:solidFill>
                <a:latin typeface="Aero" pitchFamily="2" charset="0"/>
              </a:rPr>
              <a:t>Radio SOL. sympathisch. wirkungsvoll. zielgenau.</a:t>
            </a:r>
            <a:endParaRPr lang="de-DE" sz="1600" dirty="0">
              <a:solidFill>
                <a:srgbClr val="1C5D97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Aer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23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15CF181-554E-425E-8E48-A0D8FEAC79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9" b="14957"/>
          <a:stretch/>
        </p:blipFill>
        <p:spPr>
          <a:xfrm flipH="1">
            <a:off x="7106663" y="482310"/>
            <a:ext cx="1846883" cy="1783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Grafik 5" descr="Ein Bild, das Helm, Tier enthält.&#10;&#10;Automatisch generierte Beschreibung">
            <a:extLst>
              <a:ext uri="{FF2B5EF4-FFF2-40B4-BE49-F238E27FC236}">
                <a16:creationId xmlns:a16="http://schemas.microsoft.com/office/drawing/2014/main" id="{876354FD-C538-4B40-A5C9-DC6761F3D1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r="51778"/>
          <a:stretch/>
        </p:blipFill>
        <p:spPr>
          <a:xfrm flipH="1">
            <a:off x="1907704" y="0"/>
            <a:ext cx="4140023" cy="51434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24B8466-D072-4532-8FA5-992290E4F125}"/>
              </a:ext>
            </a:extLst>
          </p:cNvPr>
          <p:cNvSpPr/>
          <p:nvPr/>
        </p:nvSpPr>
        <p:spPr>
          <a:xfrm>
            <a:off x="2844573" y="1318454"/>
            <a:ext cx="43325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de-DE" sz="2000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de-DE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news</a:t>
            </a:r>
            <a:r>
              <a:rPr lang="de-DE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de-DE" sz="2000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de-DE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000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</a:t>
            </a:r>
            <a:r>
              <a:rPr lang="de-DE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de-DE" sz="2000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de-DE" sz="2000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life ;-)</a:t>
            </a:r>
            <a:endParaRPr lang="de-DE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F8DEA8A-913B-45FE-94D9-1F062DD7B950}"/>
              </a:ext>
            </a:extLst>
          </p:cNvPr>
          <p:cNvSpPr/>
          <p:nvPr/>
        </p:nvSpPr>
        <p:spPr>
          <a:xfrm>
            <a:off x="2555776" y="771550"/>
            <a:ext cx="51044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chemeClr val="accent4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ero" pitchFamily="2" charset="0"/>
              </a:rPr>
              <a:t>Das ist Radio SOL …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CDA9461-CF01-4EA8-9EB5-C88556D761DC}"/>
              </a:ext>
            </a:extLst>
          </p:cNvPr>
          <p:cNvSpPr/>
          <p:nvPr/>
        </p:nvSpPr>
        <p:spPr>
          <a:xfrm>
            <a:off x="2123728" y="1827044"/>
            <a:ext cx="6768752" cy="2854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</a:t>
            </a:r>
            <a:r>
              <a:rPr lang="de-DE" sz="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ozial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</a:t>
            </a:r>
            <a:r>
              <a:rPr lang="de-DE" sz="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ekologisch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L</a:t>
            </a:r>
            <a:r>
              <a:rPr lang="de-DE" sz="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okal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informieren &amp; bilden: Radio fürs Leben, das ist Radio SOL!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400" dirty="0">
              <a:solidFill>
                <a:schemeClr val="tx1">
                  <a:lumMod val="75000"/>
                  <a:lumOff val="25000"/>
                </a:schemeClr>
              </a:solidFill>
              <a:latin typeface="CIDFont+F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400" dirty="0">
              <a:solidFill>
                <a:schemeClr val="tx1">
                  <a:lumMod val="75000"/>
                  <a:lumOff val="25000"/>
                </a:schemeClr>
              </a:solidFill>
              <a:latin typeface="CIDFont+F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Europas/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Österreichs/Wiens </a:t>
            </a:r>
            <a:r>
              <a:rPr lang="de-AT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Nachhaltigkeitssender 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zum Genießen und auch </a:t>
            </a:r>
            <a:r>
              <a:rPr lang="de-AT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zum Mitmachen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:</a:t>
            </a:r>
            <a:b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</a:b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Get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your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show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tell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your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story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rock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the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AT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world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: international + regional +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total lokal am Smartphone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AT" sz="400" dirty="0">
              <a:solidFill>
                <a:schemeClr val="tx1">
                  <a:lumMod val="75000"/>
                  <a:lumOff val="25000"/>
                </a:schemeClr>
              </a:solidFill>
              <a:latin typeface="CIDFont+F4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AT" sz="400" dirty="0">
              <a:solidFill>
                <a:schemeClr val="tx1">
                  <a:lumMod val="75000"/>
                  <a:lumOff val="25000"/>
                </a:schemeClr>
              </a:solidFill>
              <a:latin typeface="CIDFont+F4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Sonniges,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generationsverbindendes Lifestyle-Musikf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ormat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für Lebensfreude und musikalische Vielfalt: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DE" sz="100" b="1" dirty="0">
              <a:solidFill>
                <a:schemeClr val="tx1">
                  <a:lumMod val="75000"/>
                  <a:lumOff val="25000"/>
                </a:schemeClr>
              </a:solidFill>
              <a:latin typeface="CIDFont+F2"/>
            </a:endParaRPr>
          </a:p>
          <a:p>
            <a:pPr algn="just"/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    S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oul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-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O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ldies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-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L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ounge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&amp;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Latin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 + Musikwünsche der Community</a:t>
            </a:r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AT" sz="400" dirty="0">
              <a:solidFill>
                <a:schemeClr val="tx1">
                  <a:lumMod val="75000"/>
                  <a:lumOff val="25000"/>
                </a:schemeClr>
              </a:solidFill>
              <a:latin typeface="CIDFont+F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AT" sz="400" dirty="0">
              <a:solidFill>
                <a:schemeClr val="tx1">
                  <a:lumMod val="75000"/>
                  <a:lumOff val="25000"/>
                </a:schemeClr>
              </a:solidFill>
              <a:latin typeface="CIDFont+F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24 Stunden Nonstop-Programm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und 2 bis 6 Stunden Live-Shows werktags von und für die Community: </a:t>
            </a:r>
            <a:b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</a:b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„Konstruktiver Journalismus“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ohne „Mord-und-Totschlag“-Nachrichten, ohne „Geiz-ist-geil“-Werbung, service- und werteorientierte Redaktionslinie und Berichterstattung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mit </a:t>
            </a:r>
            <a:r>
              <a:rPr lang="de-AT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Themen, die bewegen: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ozial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ekologisch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L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okal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  <a:latin typeface="CIDFont+F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DE" sz="400" dirty="0">
              <a:solidFill>
                <a:schemeClr val="tx1">
                  <a:lumMod val="75000"/>
                  <a:lumOff val="25000"/>
                </a:schemeClr>
              </a:solidFill>
              <a:latin typeface="CIDFont+F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DE" sz="400" dirty="0">
              <a:solidFill>
                <a:schemeClr val="tx1">
                  <a:lumMod val="75000"/>
                  <a:lumOff val="25000"/>
                </a:schemeClr>
              </a:solidFill>
              <a:latin typeface="CIDFont+F2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Planet SOL Medienplattform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mit 500+ individuellen Webradio- &amp; Social Media Kanälen (Open Channels): Mediathek und internationaler Nachrichtendienst für </a:t>
            </a:r>
            <a:r>
              <a:rPr lang="de-AT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Soziale Werte, Nachhaltigkeit und Regionalität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DE" sz="400" b="1" dirty="0">
              <a:solidFill>
                <a:schemeClr val="tx1">
                  <a:lumMod val="75000"/>
                  <a:lumOff val="25000"/>
                </a:schemeClr>
              </a:solidFill>
              <a:latin typeface="CIDFont+F4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de-DE" sz="400" b="1" dirty="0">
              <a:solidFill>
                <a:schemeClr val="tx1">
                  <a:lumMod val="75000"/>
                  <a:lumOff val="25000"/>
                </a:schemeClr>
              </a:solidFill>
              <a:latin typeface="CIDFont+F4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Planet SOL Club 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Hörer-, Mitglieder-, Marketing- und Bonusclub mit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S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ozial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ekologisch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- </a:t>
            </a:r>
            <a:r>
              <a:rPr lang="de-DE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L</a:t>
            </a:r>
            <a:r>
              <a:rPr lang="de-DE" sz="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</a:t>
            </a:r>
            <a:r>
              <a:rPr lang="de-DE" sz="10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okal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nachhaltigem Wirtschaftskreislauf, Netzwerktreffen, Mitgliederbetreuung, Schulungen &amp; Events, soziales Wertschöpfungs- und</a:t>
            </a:r>
            <a:b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</a:b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  <a:t>   Beteiligungsprogramm </a:t>
            </a:r>
          </a:p>
        </p:txBody>
      </p:sp>
      <p:pic>
        <p:nvPicPr>
          <p:cNvPr id="12" name="Grafik 11" descr="Musik">
            <a:extLst>
              <a:ext uri="{FF2B5EF4-FFF2-40B4-BE49-F238E27FC236}">
                <a16:creationId xmlns:a16="http://schemas.microsoft.com/office/drawing/2014/main" id="{4DD4ABF4-E060-41B1-B6A1-9059FC2E3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1960" y="70300"/>
            <a:ext cx="654107" cy="824020"/>
          </a:xfrm>
          <a:prstGeom prst="rect">
            <a:avLst/>
          </a:prstGeom>
        </p:spPr>
      </p:pic>
      <p:pic>
        <p:nvPicPr>
          <p:cNvPr id="13" name="Grafik 12" descr="Benutzer">
            <a:extLst>
              <a:ext uri="{FF2B5EF4-FFF2-40B4-BE49-F238E27FC236}">
                <a16:creationId xmlns:a16="http://schemas.microsoft.com/office/drawing/2014/main" id="{A2F89C1F-4112-46B8-84CB-FE6FBBC3C3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96136" y="51470"/>
            <a:ext cx="886600" cy="886600"/>
          </a:xfrm>
          <a:prstGeom prst="rect">
            <a:avLst/>
          </a:prstGeom>
        </p:spPr>
      </p:pic>
      <p:pic>
        <p:nvPicPr>
          <p:cNvPr id="14" name="Grafik 13" descr="Megafon">
            <a:extLst>
              <a:ext uri="{FF2B5EF4-FFF2-40B4-BE49-F238E27FC236}">
                <a16:creationId xmlns:a16="http://schemas.microsoft.com/office/drawing/2014/main" id="{AC64AB2C-A2F2-4CEB-914F-FDB1F05A24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37614" y="108954"/>
            <a:ext cx="771632" cy="771632"/>
          </a:xfrm>
          <a:prstGeom prst="rect">
            <a:avLst/>
          </a:prstGeom>
        </p:spPr>
      </p:pic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FC09392B-9DB6-4A76-AA3C-D259CE66C782}"/>
              </a:ext>
            </a:extLst>
          </p:cNvPr>
          <p:cNvGrpSpPr/>
          <p:nvPr/>
        </p:nvGrpSpPr>
        <p:grpSpPr>
          <a:xfrm>
            <a:off x="371986" y="3451888"/>
            <a:ext cx="1463710" cy="1496126"/>
            <a:chOff x="200363" y="1890066"/>
            <a:chExt cx="1871898" cy="1913354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161ABED2-232B-47EF-963F-EA972AD7EE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55" t="17756" r="26736" b="19705"/>
            <a:stretch/>
          </p:blipFill>
          <p:spPr>
            <a:xfrm>
              <a:off x="200363" y="1890066"/>
              <a:ext cx="1871898" cy="1913354"/>
            </a:xfrm>
            <a:prstGeom prst="rect">
              <a:avLst/>
            </a:prstGeom>
          </p:spPr>
        </p:pic>
        <p:sp>
          <p:nvSpPr>
            <p:cNvPr id="25" name="Stern: 32 Zacken 24">
              <a:extLst>
                <a:ext uri="{FF2B5EF4-FFF2-40B4-BE49-F238E27FC236}">
                  <a16:creationId xmlns:a16="http://schemas.microsoft.com/office/drawing/2014/main" id="{9D61B0D7-D2D9-476C-9173-53818ADBC097}"/>
                </a:ext>
              </a:extLst>
            </p:cNvPr>
            <p:cNvSpPr/>
            <p:nvPr/>
          </p:nvSpPr>
          <p:spPr>
            <a:xfrm>
              <a:off x="524366" y="2222109"/>
              <a:ext cx="1221617" cy="1296144"/>
            </a:xfrm>
            <a:prstGeom prst="star32">
              <a:avLst>
                <a:gd name="adj" fmla="val 1013571"/>
              </a:avLst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A58AD0B6-27D8-48AB-A718-6B0BC883A2DC}"/>
                </a:ext>
              </a:extLst>
            </p:cNvPr>
            <p:cNvSpPr/>
            <p:nvPr/>
          </p:nvSpPr>
          <p:spPr>
            <a:xfrm rot="19900566">
              <a:off x="424939" y="2551538"/>
              <a:ext cx="1437486" cy="5904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AT" sz="1200" dirty="0">
                  <a:solidFill>
                    <a:schemeClr val="accent6">
                      <a:lumMod val="75000"/>
                    </a:schemeClr>
                  </a:solidFill>
                  <a:latin typeface="Aero" pitchFamily="2" charset="0"/>
                </a:rPr>
                <a:t>RADIO FOR </a:t>
              </a:r>
            </a:p>
            <a:p>
              <a:pPr algn="ctr"/>
              <a:r>
                <a:rPr lang="de-AT" sz="1200" dirty="0">
                  <a:solidFill>
                    <a:schemeClr val="accent6">
                      <a:lumMod val="75000"/>
                    </a:schemeClr>
                  </a:solidFill>
                  <a:latin typeface="Aero" pitchFamily="2" charset="0"/>
                </a:rPr>
                <a:t>FUTURE</a:t>
              </a:r>
              <a:endParaRPr lang="de-DE" sz="1200" dirty="0">
                <a:solidFill>
                  <a:schemeClr val="accent6">
                    <a:lumMod val="75000"/>
                  </a:schemeClr>
                </a:solidFill>
                <a:latin typeface="CIDFont+F2"/>
              </a:endParaRPr>
            </a:p>
          </p:txBody>
        </p:sp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BD747C73-36C6-41B8-B687-0BB5F195C5B6}"/>
              </a:ext>
            </a:extLst>
          </p:cNvPr>
          <p:cNvSpPr/>
          <p:nvPr/>
        </p:nvSpPr>
        <p:spPr>
          <a:xfrm>
            <a:off x="467544" y="4560131"/>
            <a:ext cx="1332289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AT" sz="1200" dirty="0">
                <a:solidFill>
                  <a:srgbClr val="1976D1"/>
                </a:solidFill>
              </a:rPr>
              <a:t>…go4           SDG´s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EC7FC72-EE3B-4F02-9B21-804B6AF25E58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77" y="4548335"/>
            <a:ext cx="333933" cy="3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6EBB8927-794E-4CFA-A52B-9CBE95C4F151}"/>
              </a:ext>
            </a:extLst>
          </p:cNvPr>
          <p:cNvSpPr txBox="1"/>
          <p:nvPr/>
        </p:nvSpPr>
        <p:spPr>
          <a:xfrm>
            <a:off x="5625159" y="4582567"/>
            <a:ext cx="32673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800" dirty="0">
                <a:solidFill>
                  <a:srgbClr val="7F7F7F"/>
                </a:solidFill>
                <a:latin typeface="CIDFont+F4"/>
              </a:rPr>
              <a:t>www.radioSOL.at / </a:t>
            </a:r>
            <a:r>
              <a:rPr lang="de-DE" dirty="0">
                <a:solidFill>
                  <a:srgbClr val="7F7F7F"/>
                </a:solidFill>
                <a:latin typeface="CIDFont+F4"/>
              </a:rPr>
              <a:t>.de / .</a:t>
            </a:r>
            <a:r>
              <a:rPr lang="de-DE" sz="1800" dirty="0">
                <a:solidFill>
                  <a:srgbClr val="7F7F7F"/>
                </a:solidFill>
                <a:latin typeface="CIDFont+F4"/>
              </a:rPr>
              <a:t>eu </a:t>
            </a:r>
            <a:endParaRPr lang="de-DE" dirty="0"/>
          </a:p>
        </p:txBody>
      </p:sp>
      <p:pic>
        <p:nvPicPr>
          <p:cNvPr id="11" name="Grafik 10" descr="Ein Bild, das Person, Gebäude, draußen enthält.&#10;&#10;Automatisch generierte Beschreibung">
            <a:extLst>
              <a:ext uri="{FF2B5EF4-FFF2-40B4-BE49-F238E27FC236}">
                <a16:creationId xmlns:a16="http://schemas.microsoft.com/office/drawing/2014/main" id="{17E003AA-F775-493F-870B-87A81627FC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24" y="182634"/>
            <a:ext cx="2224422" cy="2126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AEC1FDC-4862-4A65-8221-EB9FBEDEC87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5" t="17756" r="26736" b="19705"/>
          <a:stretch/>
        </p:blipFill>
        <p:spPr>
          <a:xfrm>
            <a:off x="1102952" y="843558"/>
            <a:ext cx="288164" cy="2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82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raußen, Wasser, Gebäude, Stadt enthält.&#10;&#10;Automatisch generierte Beschreibung">
            <a:extLst>
              <a:ext uri="{FF2B5EF4-FFF2-40B4-BE49-F238E27FC236}">
                <a16:creationId xmlns:a16="http://schemas.microsoft.com/office/drawing/2014/main" id="{5F79781E-8B7E-4BB4-8954-44345B3AFF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r="1273"/>
          <a:stretch/>
        </p:blipFill>
        <p:spPr>
          <a:xfrm>
            <a:off x="0" y="-20565"/>
            <a:ext cx="7446645" cy="514350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83013C08-0D69-4894-9521-BA00FA679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" r="657"/>
          <a:stretch/>
        </p:blipFill>
        <p:spPr>
          <a:xfrm>
            <a:off x="5523058" y="-13"/>
            <a:ext cx="3620942" cy="51434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0" name="Rechteck 39">
            <a:extLst>
              <a:ext uri="{FF2B5EF4-FFF2-40B4-BE49-F238E27FC236}">
                <a16:creationId xmlns:a16="http://schemas.microsoft.com/office/drawing/2014/main" id="{59687E28-278F-4090-AB0E-A44D0BBD5027}"/>
              </a:ext>
            </a:extLst>
          </p:cNvPr>
          <p:cNvSpPr/>
          <p:nvPr/>
        </p:nvSpPr>
        <p:spPr>
          <a:xfrm>
            <a:off x="0" y="4866072"/>
            <a:ext cx="9144000" cy="2979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1200" dirty="0"/>
              <a:t>Jetzt Sendetermin auf Radio SOL international vereinbaren:   </a:t>
            </a:r>
            <a:r>
              <a:rPr lang="de-DE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Gerhard Pellegrini </a:t>
            </a:r>
            <a:r>
              <a:rPr lang="de-DE" sz="1350" dirty="0"/>
              <a:t>| </a:t>
            </a:r>
            <a:r>
              <a:rPr lang="en-US" sz="1350" dirty="0"/>
              <a:t>office@radiosol.at</a:t>
            </a:r>
            <a:r>
              <a:rPr lang="de-DE" sz="1350" dirty="0"/>
              <a:t> | Tel</a:t>
            </a:r>
            <a:r>
              <a:rPr lang="en-US" sz="1350" dirty="0"/>
              <a:t>.: 05 / 95 15 95 5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A98D60B4-D516-47CD-BE1B-E597ACC3B964}"/>
              </a:ext>
            </a:extLst>
          </p:cNvPr>
          <p:cNvSpPr txBox="1"/>
          <p:nvPr/>
        </p:nvSpPr>
        <p:spPr>
          <a:xfrm>
            <a:off x="4426665" y="716995"/>
            <a:ext cx="3384376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42928"/>
            <a:r>
              <a:rPr lang="de-DE" sz="77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social community broadcasting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</a:t>
            </a:r>
            <a:br>
              <a:rPr lang="de-DE" sz="7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r>
              <a:rPr lang="de-DE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by Radio SOL international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4E00AF1-DB57-456D-AB76-E09778BD2024}"/>
              </a:ext>
            </a:extLst>
          </p:cNvPr>
          <p:cNvSpPr txBox="1"/>
          <p:nvPr/>
        </p:nvSpPr>
        <p:spPr>
          <a:xfrm rot="16200000">
            <a:off x="7977688" y="792862"/>
            <a:ext cx="18922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bg1">
                    <a:lumMod val="85000"/>
                  </a:schemeClr>
                </a:solidFill>
                <a:latin typeface="CIDFont+F4"/>
              </a:rPr>
              <a:t>www.radioSOL.at 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A50D2BB-D0AB-4766-96CA-2EEF5B06A01F}"/>
              </a:ext>
            </a:extLst>
          </p:cNvPr>
          <p:cNvSpPr/>
          <p:nvPr/>
        </p:nvSpPr>
        <p:spPr>
          <a:xfrm>
            <a:off x="4426665" y="80426"/>
            <a:ext cx="216024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DAB+</a:t>
            </a:r>
            <a:b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4"/>
              </a:rPr>
            </a:b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Sendeanlage </a:t>
            </a:r>
          </a:p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IDFont+F2"/>
              </a:rPr>
              <a:t>am DC Tower Wien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361E312-B61A-4B31-9F27-4007E87AFCFF}"/>
              </a:ext>
            </a:extLst>
          </p:cNvPr>
          <p:cNvSpPr/>
          <p:nvPr/>
        </p:nvSpPr>
        <p:spPr>
          <a:xfrm rot="10800000">
            <a:off x="3699394" y="-9506"/>
            <a:ext cx="5645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(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(</a:t>
            </a:r>
            <a:r>
              <a:rPr lang="de-D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(   )</a:t>
            </a:r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)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ero" pitchFamily="2" charset="0"/>
              </a:rPr>
              <a:t>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FE0B44E-A6A2-4201-B587-FA8018C286D6}"/>
              </a:ext>
            </a:extLst>
          </p:cNvPr>
          <p:cNvSpPr txBox="1"/>
          <p:nvPr/>
        </p:nvSpPr>
        <p:spPr>
          <a:xfrm>
            <a:off x="467544" y="1657533"/>
            <a:ext cx="1656184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250" dirty="0">
                <a:solidFill>
                  <a:srgbClr val="E4C067"/>
                </a:solidFill>
                <a:latin typeface="Aero" pitchFamily="2" charset="0"/>
              </a:rPr>
              <a:t>international</a:t>
            </a:r>
          </a:p>
          <a:p>
            <a:r>
              <a:rPr lang="de-AT" sz="1250" dirty="0">
                <a:solidFill>
                  <a:srgbClr val="E4C067"/>
                </a:solidFill>
                <a:latin typeface="Aero" pitchFamily="2" charset="0"/>
              </a:rPr>
              <a:t>105,1 MHz</a:t>
            </a:r>
          </a:p>
          <a:p>
            <a:r>
              <a:rPr lang="de-AT" sz="1250" dirty="0">
                <a:solidFill>
                  <a:srgbClr val="E4C067"/>
                </a:solidFill>
                <a:latin typeface="Aero" pitchFamily="2" charset="0"/>
              </a:rPr>
              <a:t>DAB+</a:t>
            </a:r>
          </a:p>
          <a:p>
            <a:r>
              <a:rPr lang="de-AT" sz="1250" dirty="0">
                <a:solidFill>
                  <a:srgbClr val="E4C067"/>
                </a:solidFill>
                <a:latin typeface="Aero" pitchFamily="2" charset="0"/>
              </a:rPr>
              <a:t>Kabel TV</a:t>
            </a:r>
          </a:p>
          <a:p>
            <a:r>
              <a:rPr lang="de-AT" sz="1250" dirty="0">
                <a:solidFill>
                  <a:srgbClr val="E4C067"/>
                </a:solidFill>
                <a:latin typeface="Aero" pitchFamily="2" charset="0"/>
              </a:rPr>
              <a:t>Internet</a:t>
            </a:r>
            <a:endParaRPr lang="de-DE" sz="1250" dirty="0">
              <a:solidFill>
                <a:srgbClr val="E4C067"/>
              </a:solidFill>
              <a:latin typeface="Aero" pitchFamily="2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415D66B-42FA-4D78-BA41-5B0DD5415D26}"/>
              </a:ext>
            </a:extLst>
          </p:cNvPr>
          <p:cNvSpPr txBox="1"/>
          <p:nvPr/>
        </p:nvSpPr>
        <p:spPr>
          <a:xfrm>
            <a:off x="471690" y="1379884"/>
            <a:ext cx="14169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rgbClr val="E4C067"/>
                </a:solidFill>
                <a:latin typeface="Aero" pitchFamily="2" charset="0"/>
              </a:rPr>
              <a:t>Radio SOL</a:t>
            </a:r>
          </a:p>
        </p:txBody>
      </p:sp>
      <p:pic>
        <p:nvPicPr>
          <p:cNvPr id="13" name="Grafik 12" descr="Ein Bild, das Rad, Durchschlag enthält.&#10;&#10;Automatisch generierte Beschreibung">
            <a:extLst>
              <a:ext uri="{FF2B5EF4-FFF2-40B4-BE49-F238E27FC236}">
                <a16:creationId xmlns:a16="http://schemas.microsoft.com/office/drawing/2014/main" id="{7BDA6D98-277E-42CE-9CF0-90AA63A9B26A}"/>
              </a:ext>
            </a:extLst>
          </p:cNvPr>
          <p:cNvPicPr/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66" y="189623"/>
            <a:ext cx="1155525" cy="1155525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897941C-788E-46B3-BA38-C9FD66F19C8F}"/>
              </a:ext>
            </a:extLst>
          </p:cNvPr>
          <p:cNvSpPr txBox="1"/>
          <p:nvPr/>
        </p:nvSpPr>
        <p:spPr>
          <a:xfrm>
            <a:off x="459356" y="1381177"/>
            <a:ext cx="14169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rgbClr val="C0910D"/>
                </a:solidFill>
                <a:latin typeface="Aero" pitchFamily="2" charset="0"/>
              </a:rPr>
              <a:t>Radio SOL</a:t>
            </a:r>
            <a:endParaRPr lang="de-DE" sz="1600" dirty="0">
              <a:solidFill>
                <a:srgbClr val="C0910D"/>
              </a:solidFill>
            </a:endParaRPr>
          </a:p>
        </p:txBody>
      </p:sp>
      <p:pic>
        <p:nvPicPr>
          <p:cNvPr id="19" name="Grafik 18" descr="Ein Bild, das Rad, Durchschlag enthält.&#10;&#10;Automatisch generierte Beschreibung">
            <a:extLst>
              <a:ext uri="{FF2B5EF4-FFF2-40B4-BE49-F238E27FC236}">
                <a16:creationId xmlns:a16="http://schemas.microsoft.com/office/drawing/2014/main" id="{C7F216A2-3787-4A23-8F78-F9D0B808B4E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7" y="204863"/>
            <a:ext cx="1155525" cy="1155525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7C1C1292-2551-483B-8232-87A6E00F2779}"/>
              </a:ext>
            </a:extLst>
          </p:cNvPr>
          <p:cNvSpPr txBox="1"/>
          <p:nvPr/>
        </p:nvSpPr>
        <p:spPr>
          <a:xfrm>
            <a:off x="453246" y="1661631"/>
            <a:ext cx="1656184" cy="1054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250" dirty="0">
                <a:solidFill>
                  <a:srgbClr val="BF8F00"/>
                </a:solidFill>
                <a:effectLst/>
                <a:latin typeface="Aer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</a:t>
            </a:r>
          </a:p>
          <a:p>
            <a:r>
              <a:rPr lang="de-AT" sz="1250" dirty="0">
                <a:solidFill>
                  <a:srgbClr val="BF8F00"/>
                </a:solidFill>
                <a:effectLst/>
                <a:latin typeface="Aer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105,1 MHz</a:t>
            </a:r>
          </a:p>
          <a:p>
            <a:r>
              <a:rPr lang="de-AT" sz="1250" dirty="0">
                <a:solidFill>
                  <a:srgbClr val="BF8F00"/>
                </a:solidFill>
                <a:latin typeface="Aero" pitchFamily="2" charset="0"/>
                <a:cs typeface="Times New Roman" panose="02020603050405020304" pitchFamily="18" charset="0"/>
              </a:rPr>
              <a:t>DAB+</a:t>
            </a:r>
          </a:p>
          <a:p>
            <a:r>
              <a:rPr lang="de-AT" sz="1250" dirty="0">
                <a:solidFill>
                  <a:srgbClr val="BF8F00"/>
                </a:solidFill>
                <a:latin typeface="Aero" pitchFamily="2" charset="0"/>
                <a:cs typeface="Times New Roman" panose="02020603050405020304" pitchFamily="18" charset="0"/>
              </a:rPr>
              <a:t>Kabel TV</a:t>
            </a:r>
          </a:p>
          <a:p>
            <a:r>
              <a:rPr lang="de-AT" sz="1250" dirty="0">
                <a:solidFill>
                  <a:srgbClr val="BF8F00"/>
                </a:solidFill>
                <a:latin typeface="Aero" pitchFamily="2" charset="0"/>
                <a:cs typeface="Times New Roman" panose="02020603050405020304" pitchFamily="18" charset="0"/>
              </a:rPr>
              <a:t>Internet</a:t>
            </a:r>
            <a:endParaRPr lang="de-DE" sz="1250" dirty="0"/>
          </a:p>
        </p:txBody>
      </p:sp>
    </p:spTree>
    <p:extLst>
      <p:ext uri="{BB962C8B-B14F-4D97-AF65-F5344CB8AC3E}">
        <p14:creationId xmlns:p14="http://schemas.microsoft.com/office/powerpoint/2010/main" val="2499579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83" descr="Ein Bild, das Helm, Tier enthält.&#10;&#10;Automatisch generierte Beschreibung">
            <a:extLst>
              <a:ext uri="{FF2B5EF4-FFF2-40B4-BE49-F238E27FC236}">
                <a16:creationId xmlns:a16="http://schemas.microsoft.com/office/drawing/2014/main" id="{4B3D16D0-02E9-4C79-B27E-9A7B36AC02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4" r="51778"/>
          <a:stretch/>
        </p:blipFill>
        <p:spPr>
          <a:xfrm>
            <a:off x="2339520" y="14"/>
            <a:ext cx="3724718" cy="51434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83013C08-0D69-4894-9521-BA00FA679D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73" b="1273"/>
          <a:stretch/>
        </p:blipFill>
        <p:spPr>
          <a:xfrm>
            <a:off x="5523058" y="-13"/>
            <a:ext cx="3620942" cy="51434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9960D74-1197-4762-845B-63C9271B4282}"/>
              </a:ext>
            </a:extLst>
          </p:cNvPr>
          <p:cNvSpPr txBox="1"/>
          <p:nvPr/>
        </p:nvSpPr>
        <p:spPr>
          <a:xfrm>
            <a:off x="347912" y="953131"/>
            <a:ext cx="57281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Deine einzigartige Live-Radioshow</a:t>
            </a:r>
          </a:p>
          <a:p>
            <a:r>
              <a:rPr lang="de-DE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+ Social Media Präsenz </a:t>
            </a:r>
          </a:p>
        </p:txBody>
      </p:sp>
      <p:pic>
        <p:nvPicPr>
          <p:cNvPr id="7" name="Bild 7" descr="MannMegaphon.jpg">
            <a:extLst>
              <a:ext uri="{FF2B5EF4-FFF2-40B4-BE49-F238E27FC236}">
                <a16:creationId xmlns:a16="http://schemas.microsoft.com/office/drawing/2014/main" id="{F30FFBD2-59BA-4124-92B2-47CCD6622E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1" r="26366"/>
          <a:stretch>
            <a:fillRect/>
          </a:stretch>
        </p:blipFill>
        <p:spPr bwMode="auto">
          <a:xfrm>
            <a:off x="253531" y="2750209"/>
            <a:ext cx="909947" cy="212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B25A3C1-731D-47B5-A10D-7A5EBC6E0A19}"/>
              </a:ext>
            </a:extLst>
          </p:cNvPr>
          <p:cNvSpPr txBox="1"/>
          <p:nvPr/>
        </p:nvSpPr>
        <p:spPr>
          <a:xfrm>
            <a:off x="336041" y="548120"/>
            <a:ext cx="550106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de-DE" sz="2300" dirty="0">
                <a:solidFill>
                  <a:srgbClr val="C0910D"/>
                </a:solidFill>
                <a:latin typeface="Aero" pitchFamily="2" charset="0"/>
              </a:rPr>
              <a:t>Komm ins Radio, mit deinem Thema!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9992F094-5CA5-47C9-8208-40610C23E22A}"/>
              </a:ext>
            </a:extLst>
          </p:cNvPr>
          <p:cNvSpPr/>
          <p:nvPr/>
        </p:nvSpPr>
        <p:spPr>
          <a:xfrm rot="19986406">
            <a:off x="3364741" y="1777735"/>
            <a:ext cx="20894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48.000 Hörerkontakte </a:t>
            </a:r>
          </a:p>
          <a:p>
            <a:pPr algn="ctr"/>
            <a:r>
              <a:rPr lang="de-DE" sz="1600" b="1" dirty="0">
                <a:solidFill>
                  <a:schemeClr val="accent2">
                    <a:lumMod val="75000"/>
                  </a:schemeClr>
                </a:solidFill>
              </a:rPr>
              <a:t>in einer Woche!</a:t>
            </a:r>
            <a:endParaRPr lang="de-DE" sz="1600" dirty="0">
              <a:solidFill>
                <a:schemeClr val="accent4">
                  <a:lumMod val="75000"/>
                </a:schemeClr>
              </a:solidFill>
              <a:latin typeface="CIDFont+F2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2C8D81D-98C2-4C55-8523-90E3CA76ECDB}"/>
              </a:ext>
            </a:extLst>
          </p:cNvPr>
          <p:cNvSpPr txBox="1"/>
          <p:nvPr/>
        </p:nvSpPr>
        <p:spPr>
          <a:xfrm>
            <a:off x="4543636" y="2244079"/>
            <a:ext cx="1517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4">
                    <a:lumMod val="75000"/>
                  </a:schemeClr>
                </a:solidFill>
                <a:latin typeface="CIDFont+F2"/>
              </a:rPr>
              <a:t>nur 890,- EUR</a:t>
            </a:r>
            <a:endParaRPr lang="de-DE" sz="1100" dirty="0">
              <a:solidFill>
                <a:schemeClr val="accent4">
                  <a:lumMod val="75000"/>
                </a:schemeClr>
              </a:solidFill>
              <a:latin typeface="CIDFont+F2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12F88F18-3ED2-4554-BBAF-6BDE5A864EA9}"/>
              </a:ext>
            </a:extLst>
          </p:cNvPr>
          <p:cNvSpPr txBox="1"/>
          <p:nvPr/>
        </p:nvSpPr>
        <p:spPr>
          <a:xfrm>
            <a:off x="6223731" y="4227934"/>
            <a:ext cx="279020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42928"/>
            <a:r>
              <a:rPr lang="de-DE" sz="1700" dirty="0">
                <a:solidFill>
                  <a:srgbClr val="FFC000">
                    <a:lumMod val="75000"/>
                  </a:srgbClr>
                </a:solidFill>
                <a:latin typeface="Aero" pitchFamily="2" charset="0"/>
              </a:rPr>
              <a:t>Get Your Show! </a:t>
            </a:r>
          </a:p>
          <a:p>
            <a:pPr defTabSz="742928"/>
            <a:r>
              <a:rPr lang="de-DE" sz="1700" dirty="0">
                <a:solidFill>
                  <a:srgbClr val="FFC000">
                    <a:lumMod val="75000"/>
                  </a:srgbClr>
                </a:solidFill>
                <a:latin typeface="Aero" pitchFamily="2" charset="0"/>
              </a:rPr>
              <a:t>Rock Your Business! 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C7CC29F6-1350-4BA2-9337-1F1382E739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16" y="1930207"/>
            <a:ext cx="2869072" cy="615224"/>
          </a:xfrm>
          <a:prstGeom prst="rect">
            <a:avLst/>
          </a:prstGeom>
        </p:spPr>
      </p:pic>
      <p:sp>
        <p:nvSpPr>
          <p:cNvPr id="46" name="Rechteck 45">
            <a:extLst>
              <a:ext uri="{FF2B5EF4-FFF2-40B4-BE49-F238E27FC236}">
                <a16:creationId xmlns:a16="http://schemas.microsoft.com/office/drawing/2014/main" id="{D047C556-DBFD-48CE-BA0B-05088357EF8E}"/>
              </a:ext>
            </a:extLst>
          </p:cNvPr>
          <p:cNvSpPr/>
          <p:nvPr/>
        </p:nvSpPr>
        <p:spPr>
          <a:xfrm>
            <a:off x="1106248" y="3075806"/>
            <a:ext cx="4793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sympathisches, persönliches „Talk &amp; Music“ Studiogast-Interview gepaart mit bester Musik zu 30 Min. Länge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Interview persönlich im Sendestudio (Bad Vöslau/Wien) und auch weltweit per Zoom-Meeting möglich(!)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inkl. geschultem Radio SOL - Moderator, </a:t>
            </a: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gemeinsame Sendungsvorbesprechung mit </a:t>
            </a: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Erstellung des Interview-Leitfadens für 3-4 Wortbeiträge á 3-4 Min. + Musikauswahl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1 Woche Vorankündigung der Sendung mit 20 </a:t>
            </a:r>
            <a:r>
              <a:rPr lang="de-DE" sz="800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Stk</a:t>
            </a: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. Radiospots auf Radio SOL + Programmkalender-Eintrag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Ausstrahlung im Großraum Wien-Ostösterreich auf UKW 105.1 und im Digitalradio DAB+, sowie</a:t>
            </a:r>
            <a:b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</a:b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im Kabelplus </a:t>
            </a:r>
            <a:r>
              <a:rPr lang="de-DE" sz="800" dirty="0" err="1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KabelTV</a:t>
            </a: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, im Internet-Stream auf www.radiosol.at und in zahlreichen Radio-Apps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Anschließender Audio-Schnitt und „On Demand“ Online-Publizierung zum jederzeitigen Nachhören, Verlinken und Teilen im Sozialen Netz (Planet SOL, Facebook,…) + 1 Sendungswiederholung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Sendereihe mit 6 Shows </a:t>
            </a: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innerhalb von 6 Monaten statt um je 890,- um nur je 690,- EUR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Sendereihe mit 12 Shows innerhalb von 12 Monaten statt um je 890,- um nur je 590,- EUR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Weitere PR- &amp; Werbemöglichkeiten auf Anfrage (z.B. Videoaufzeichnung &amp; Publizierung (YouTube), </a:t>
            </a:r>
            <a:b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</a:b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itchFamily="34" charset="0"/>
                <a:cs typeface="Arial" panose="020B0604020202020204" pitchFamily="34" charset="0"/>
              </a:rPr>
              <a:t>Podcast-Service, digitales Marketing &amp; Kundengewinnung, Events, DJ, Moderation, Schulungen, u.a.)</a:t>
            </a:r>
          </a:p>
          <a:p>
            <a:pPr marL="128588" indent="-128588">
              <a:buFont typeface="Wingdings" panose="05000000000000000000" pitchFamily="2" charset="2"/>
              <a:buChar char="ü"/>
            </a:pPr>
            <a:r>
              <a:rPr lang="de-DE" sz="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Preise zzgl. 20% Ust.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9EC8F6F6-E60D-45D1-950D-93B6CA97C132}"/>
              </a:ext>
            </a:extLst>
          </p:cNvPr>
          <p:cNvSpPr txBox="1"/>
          <p:nvPr/>
        </p:nvSpPr>
        <p:spPr>
          <a:xfrm>
            <a:off x="1043608" y="2707351"/>
            <a:ext cx="5054844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Vorhang auf! Werde einfach &amp; schnell zum Fixstern im Radio &amp; Sozialen Netz. Ideal um sich eine Marke aufzubauen. Auch für Printmedien, Autoren, Netzwerker, Podcaster &amp; YouTuber genial: </a:t>
            </a:r>
            <a:endParaRPr lang="de-DE" sz="9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A98D60B4-D516-47CD-BE1B-E597ACC3B964}"/>
              </a:ext>
            </a:extLst>
          </p:cNvPr>
          <p:cNvSpPr txBox="1"/>
          <p:nvPr/>
        </p:nvSpPr>
        <p:spPr>
          <a:xfrm>
            <a:off x="336041" y="167570"/>
            <a:ext cx="338437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742928"/>
            <a:r>
              <a:rPr lang="de-DE" sz="1050" dirty="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rPr>
              <a:t>social community broadcasting by Radio SOL international</a:t>
            </a:r>
          </a:p>
        </p:txBody>
      </p:sp>
      <p:pic>
        <p:nvPicPr>
          <p:cNvPr id="72" name="Grafik 71" descr="Musik">
            <a:extLst>
              <a:ext uri="{FF2B5EF4-FFF2-40B4-BE49-F238E27FC236}">
                <a16:creationId xmlns:a16="http://schemas.microsoft.com/office/drawing/2014/main" id="{6CE1A393-F082-4FEB-90E7-E744681BD3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37911" y="48802"/>
            <a:ext cx="337228" cy="424827"/>
          </a:xfrm>
          <a:prstGeom prst="rect">
            <a:avLst/>
          </a:prstGeom>
        </p:spPr>
      </p:pic>
      <p:pic>
        <p:nvPicPr>
          <p:cNvPr id="74" name="Grafik 73" descr="Benutzer">
            <a:extLst>
              <a:ext uri="{FF2B5EF4-FFF2-40B4-BE49-F238E27FC236}">
                <a16:creationId xmlns:a16="http://schemas.microsoft.com/office/drawing/2014/main" id="{07D8DAAA-E924-4FA8-89FE-0CF175F2E6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60032" y="29301"/>
            <a:ext cx="503831" cy="503831"/>
          </a:xfrm>
          <a:prstGeom prst="rect">
            <a:avLst/>
          </a:prstGeom>
        </p:spPr>
      </p:pic>
      <p:pic>
        <p:nvPicPr>
          <p:cNvPr id="76" name="Grafik 75" descr="Megafon">
            <a:extLst>
              <a:ext uri="{FF2B5EF4-FFF2-40B4-BE49-F238E27FC236}">
                <a16:creationId xmlns:a16="http://schemas.microsoft.com/office/drawing/2014/main" id="{FC88B496-BBF7-408C-8873-2EEB1CB483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1433936">
            <a:off x="3777424" y="49457"/>
            <a:ext cx="414685" cy="414685"/>
          </a:xfrm>
          <a:prstGeom prst="rect">
            <a:avLst/>
          </a:prstGeom>
        </p:spPr>
      </p:pic>
      <p:sp>
        <p:nvSpPr>
          <p:cNvPr id="78" name="Rechteck 77">
            <a:extLst>
              <a:ext uri="{FF2B5EF4-FFF2-40B4-BE49-F238E27FC236}">
                <a16:creationId xmlns:a16="http://schemas.microsoft.com/office/drawing/2014/main" id="{3A2B69E9-3C8D-4B6F-8567-EDCD3A6D1205}"/>
              </a:ext>
            </a:extLst>
          </p:cNvPr>
          <p:cNvSpPr/>
          <p:nvPr/>
        </p:nvSpPr>
        <p:spPr>
          <a:xfrm>
            <a:off x="0" y="4866072"/>
            <a:ext cx="9144000" cy="2979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1200" dirty="0"/>
              <a:t>Jetzt Sendetermin auf Radio SOL international vereinbaren:   </a:t>
            </a:r>
            <a:r>
              <a:rPr lang="de-DE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Gerhard Pellegrini </a:t>
            </a:r>
            <a:r>
              <a:rPr lang="de-DE" sz="1350" dirty="0"/>
              <a:t>| </a:t>
            </a:r>
            <a:r>
              <a:rPr lang="en-US" sz="1350" dirty="0"/>
              <a:t>office@radiosol.at</a:t>
            </a:r>
            <a:r>
              <a:rPr lang="de-DE" sz="1350" dirty="0"/>
              <a:t> | Tel</a:t>
            </a:r>
            <a:r>
              <a:rPr lang="en-US" sz="1350" dirty="0"/>
              <a:t>.: 05 / 95 15 95 5</a:t>
            </a:r>
          </a:p>
        </p:txBody>
      </p:sp>
      <p:pic>
        <p:nvPicPr>
          <p:cNvPr id="82" name="Grafik 81" descr="Ein Bild, das Rad, Durchschlag enthält.&#10;&#10;Automatisch generierte Beschreibung">
            <a:extLst>
              <a:ext uri="{FF2B5EF4-FFF2-40B4-BE49-F238E27FC236}">
                <a16:creationId xmlns:a16="http://schemas.microsoft.com/office/drawing/2014/main" id="{9CB8C7AD-6335-47B5-89C3-A30B4A946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610" y="3291830"/>
            <a:ext cx="1156328" cy="1157116"/>
          </a:xfrm>
          <a:prstGeom prst="rect">
            <a:avLst/>
          </a:prstGeom>
        </p:spPr>
      </p:pic>
      <p:sp>
        <p:nvSpPr>
          <p:cNvPr id="88" name="Textfeld 87">
            <a:extLst>
              <a:ext uri="{FF2B5EF4-FFF2-40B4-BE49-F238E27FC236}">
                <a16:creationId xmlns:a16="http://schemas.microsoft.com/office/drawing/2014/main" id="{EE6E6E07-FBCC-4DB2-9104-FC7E3068BE60}"/>
              </a:ext>
            </a:extLst>
          </p:cNvPr>
          <p:cNvSpPr txBox="1"/>
          <p:nvPr/>
        </p:nvSpPr>
        <p:spPr>
          <a:xfrm rot="16200000">
            <a:off x="7977688" y="792862"/>
            <a:ext cx="18922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bg1">
                    <a:lumMod val="85000"/>
                  </a:schemeClr>
                </a:solidFill>
                <a:latin typeface="CIDFont+F4"/>
              </a:rPr>
              <a:t>www.radioSOL.at 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243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</Words>
  <Application>Microsoft Office PowerPoint</Application>
  <PresentationFormat>Bildschirmpräsentation (16:9)</PresentationFormat>
  <Paragraphs>99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Aero</vt:lpstr>
      <vt:lpstr>Arial</vt:lpstr>
      <vt:lpstr>Calibri</vt:lpstr>
      <vt:lpstr>Calibri Light</vt:lpstr>
      <vt:lpstr>CIDFont+F2</vt:lpstr>
      <vt:lpstr>CIDFont+F4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2019-10-25T16:32:55Z</dcterms:created>
  <dcterms:modified xsi:type="dcterms:W3CDTF">2020-12-03T23:54:21Z</dcterms:modified>
</cp:coreProperties>
</file>